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76" r:id="rId2"/>
    <p:sldId id="286" r:id="rId3"/>
    <p:sldId id="287" r:id="rId4"/>
    <p:sldId id="288" r:id="rId5"/>
    <p:sldId id="289" r:id="rId6"/>
    <p:sldId id="290" r:id="rId7"/>
    <p:sldId id="29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1" autoAdjust="0"/>
  </p:normalViewPr>
  <p:slideViewPr>
    <p:cSldViewPr>
      <p:cViewPr varScale="1">
        <p:scale>
          <a:sx n="63" d="100"/>
          <a:sy n="63" d="100"/>
        </p:scale>
        <p:origin x="-15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81BA-0B38-4979-BEA2-23DB4656A12D}" type="datetimeFigureOut">
              <a:rPr lang="en-US" smtClean="0"/>
              <a:t>12/24/2019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07119-6119-4285-ABED-374CFA21694A}" type="slidenum">
              <a:rPr lang="en-US" smtClean="0"/>
              <a:t>‹#›</a:t>
            </a:fld>
            <a:endParaRPr lang="en-US"/>
          </a:p>
        </p:txBody>
      </p:sp>
    </p:spTree>
    <p:extLst>
      <p:ext uri="{BB962C8B-B14F-4D97-AF65-F5344CB8AC3E}">
        <p14:creationId xmlns:p14="http://schemas.microsoft.com/office/powerpoint/2010/main" val="290479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3D07119-6119-4285-ABED-374CFA21694A}" type="slidenum">
              <a:rPr lang="en-US" smtClean="0"/>
              <a:t>2</a:t>
            </a:fld>
            <a:endParaRPr lang="en-US"/>
          </a:p>
        </p:txBody>
      </p:sp>
    </p:spTree>
    <p:extLst>
      <p:ext uri="{BB962C8B-B14F-4D97-AF65-F5344CB8AC3E}">
        <p14:creationId xmlns:p14="http://schemas.microsoft.com/office/powerpoint/2010/main" val="308985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E2D33-0790-4D59-921F-5EB7DC0E8951}" type="datetimeFigureOut">
              <a:rPr lang="en-US" smtClean="0"/>
              <a:t>12/24/2019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E2D33-0790-4D59-921F-5EB7DC0E8951}"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E2D33-0790-4D59-921F-5EB7DC0E8951}" type="datetimeFigureOut">
              <a:rPr lang="en-US" smtClean="0"/>
              <a:t>12/24/2019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E2D33-0790-4D59-921F-5EB7DC0E8951}" type="datetimeFigureOut">
              <a:rPr lang="en-US" smtClean="0"/>
              <a:t>12/24/2019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E2D33-0790-4D59-921F-5EB7DC0E8951}" type="datetimeFigureOut">
              <a:rPr lang="en-US" smtClean="0"/>
              <a:t>12/24/2019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E2D33-0790-4D59-921F-5EB7DC0E8951}" type="datetimeFigureOut">
              <a:rPr lang="en-US" smtClean="0"/>
              <a:t>12/24/2019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E2D33-0790-4D59-921F-5EB7DC0E8951}" type="datetimeFigureOut">
              <a:rPr lang="en-US" smtClean="0"/>
              <a:t>12/24/2019</a:t>
            </a:fld>
            <a:endParaRPr lang="en-US"/>
          </a:p>
        </p:txBody>
      </p:sp>
      <p:sp>
        <p:nvSpPr>
          <p:cNvPr id="9" name="Slide Number Placeholder 8"/>
          <p:cNvSpPr>
            <a:spLocks noGrp="1"/>
          </p:cNvSpPr>
          <p:nvPr>
            <p:ph type="sldNum" sz="quarter" idx="11"/>
          </p:nvPr>
        </p:nvSpPr>
        <p:spPr/>
        <p:txBody>
          <a:bodyPr/>
          <a:lstStyle/>
          <a:p>
            <a:fld id="{4635DC71-97F4-41D5-83A4-A513FDDA077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35DC71-97F4-41D5-83A4-A513FDDA077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E2D33-0790-4D59-921F-5EB7DC0E8951}" type="datetimeFigureOut">
              <a:rPr lang="en-US" smtClean="0"/>
              <a:t>12/24/2019</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الأدارة المحلية</a:t>
            </a:r>
            <a:endParaRPr lang="ar-IQ" dirty="0"/>
          </a:p>
        </p:txBody>
      </p:sp>
      <p:sp>
        <p:nvSpPr>
          <p:cNvPr id="3" name="عنصر نائب للمحتوى 2"/>
          <p:cNvSpPr>
            <a:spLocks noGrp="1"/>
          </p:cNvSpPr>
          <p:nvPr>
            <p:ph idx="1"/>
          </p:nvPr>
        </p:nvSpPr>
        <p:spPr/>
        <p:txBody>
          <a:bodyPr>
            <a:normAutofit/>
          </a:bodyPr>
          <a:lstStyle/>
          <a:p>
            <a:pPr marL="114300" indent="0" algn="ctr">
              <a:buNone/>
            </a:pPr>
            <a:r>
              <a:rPr lang="ar-IQ" sz="8000" dirty="0" smtClean="0"/>
              <a:t>م.د كريم صيهود كرم الزهيري</a:t>
            </a:r>
            <a:endParaRPr lang="ar-IQ" sz="8000" dirty="0"/>
          </a:p>
        </p:txBody>
      </p:sp>
    </p:spTree>
    <p:extLst>
      <p:ext uri="{BB962C8B-B14F-4D97-AF65-F5344CB8AC3E}">
        <p14:creationId xmlns:p14="http://schemas.microsoft.com/office/powerpoint/2010/main" val="416418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4601" y="3244334"/>
            <a:ext cx="4380312" cy="1569660"/>
          </a:xfrm>
          <a:prstGeom prst="rect">
            <a:avLst/>
          </a:prstGeom>
        </p:spPr>
        <p:txBody>
          <a:bodyPr wrap="square">
            <a:spAutoFit/>
          </a:bodyPr>
          <a:lstStyle/>
          <a:p>
            <a:pPr algn="ctr"/>
            <a:r>
              <a:rPr lang="ar-IQ" sz="4800" b="1" dirty="0"/>
              <a:t>المحاضرة </a:t>
            </a:r>
            <a:r>
              <a:rPr lang="ar-IQ" sz="4800" b="1" dirty="0" smtClean="0"/>
              <a:t>الخامسة اللامركزية  </a:t>
            </a:r>
            <a:endParaRPr lang="ar-IQ" sz="4800" b="1" dirty="0"/>
          </a:p>
        </p:txBody>
      </p:sp>
    </p:spTree>
    <p:extLst>
      <p:ext uri="{BB962C8B-B14F-4D97-AF65-F5344CB8AC3E}">
        <p14:creationId xmlns:p14="http://schemas.microsoft.com/office/powerpoint/2010/main" val="1585594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218152"/>
            <a:ext cx="6858000" cy="6186309"/>
          </a:xfrm>
          <a:prstGeom prst="rect">
            <a:avLst/>
          </a:prstGeom>
        </p:spPr>
        <p:txBody>
          <a:bodyPr wrap="square">
            <a:spAutoFit/>
          </a:bodyPr>
          <a:lstStyle/>
          <a:p>
            <a:pPr algn="r"/>
            <a:endParaRPr lang="ar-IQ" dirty="0" smtClean="0"/>
          </a:p>
          <a:p>
            <a:pPr algn="r"/>
            <a:endParaRPr lang="ar-IQ" dirty="0"/>
          </a:p>
          <a:p>
            <a:pPr algn="r"/>
            <a:r>
              <a:rPr lang="ar-IQ" b="1" dirty="0" smtClean="0"/>
              <a:t>دوافع تطبيق اللامركزية الإدارية الإقليمية</a:t>
            </a:r>
            <a:endParaRPr lang="en-US" b="1" dirty="0" smtClean="0"/>
          </a:p>
          <a:p>
            <a:pPr algn="r"/>
            <a:endParaRPr lang="ar-IQ" b="1" dirty="0" smtClean="0"/>
          </a:p>
          <a:p>
            <a:pPr algn="r"/>
            <a:r>
              <a:rPr lang="ar-IQ" b="1" dirty="0" smtClean="0"/>
              <a:t>يعتبر اعتماد أسلوب اللامركزية الإدارية بصفتها نظام لإدارة الدولة من داخلها ، مسألة مهمة وضرورية لجميع الدول بغض النظر عن اختلاف مساحتها وعدد سكانها وظروفها السياسية والأمنية والاقتصادية والجغرافية .</a:t>
            </a:r>
          </a:p>
          <a:p>
            <a:pPr algn="r"/>
            <a:r>
              <a:rPr lang="ar-IQ" b="1" dirty="0" smtClean="0"/>
              <a:t> وذلك لأنها تؤدي إلى تخفيف العبء عن كاهل الحكومة المركزية ، وتعزز من قدرات الهيئات اللامركزية على تحقيق المصالح المحلية ورعايتها . </a:t>
            </a:r>
          </a:p>
          <a:p>
            <a:pPr algn="r"/>
            <a:r>
              <a:rPr lang="ar-IQ" b="1" dirty="0" smtClean="0"/>
              <a:t>كما تسعى الدولة إلى تحقيق الأداء الإداري السريع بدون تعقيد ، وذلك لكونها أكثر تفهماً بمشاكل واحتياجات أقاليمها المحلية  . </a:t>
            </a:r>
          </a:p>
          <a:p>
            <a:pPr algn="r"/>
            <a:r>
              <a:rPr lang="ar-IQ" b="1" dirty="0" smtClean="0"/>
              <a:t>ويمكن القول إن اعتماد أسلوب اللامركزية الإدارية  يؤدي إلى تحقيق نوعا من العدالة في ميدان استحصال و توزيع الضرائب ، فقد يحصل الإقليم على معظم حصيلة الضرائب التي يدفعها سكانه . </a:t>
            </a:r>
          </a:p>
          <a:p>
            <a:pPr algn="r"/>
            <a:r>
              <a:rPr lang="ar-IQ" b="1" dirty="0" smtClean="0"/>
              <a:t>إضافة إلى ما تقدم فقد يزيد أسلوب اللامركزية الإدارية من قدرة الدولة على مواجهة الأزمات السياسية والاقتصادية والأمنية وغيرها . </a:t>
            </a:r>
          </a:p>
          <a:p>
            <a:pPr algn="r"/>
            <a:r>
              <a:rPr lang="ar-IQ" b="1" dirty="0" smtClean="0"/>
              <a:t>وفضلا عن ذلك فان ارتباط أسلوب اللامركزية الإدارية  بتعزيز مقومات الديمقراطية الحقيقية التي ترفد وتقوي الشعور بالانتماء الوطني بعناصر قوة مضافة ، بما يزيد من اهتمام المواطنين بمختلف شؤون الدولة .</a:t>
            </a:r>
          </a:p>
          <a:p>
            <a:pPr algn="r"/>
            <a:r>
              <a:rPr lang="ar-IQ" b="1" dirty="0" smtClean="0"/>
              <a:t>ففي ظل اللامركزية الإدارية الإقليمية ، يتم خلق مصالح محلية مستقلة ، وتنشئ أشخاص عامة جديدة ، لكل منها ذمة مالية عامة مستقلة ، وكيان قانوني مستقل على الرغم من خضوعا لرقابة السلطة المركزية</a:t>
            </a:r>
            <a:endParaRPr lang="ar-IQ" b="1" dirty="0"/>
          </a:p>
        </p:txBody>
      </p:sp>
    </p:spTree>
    <p:extLst>
      <p:ext uri="{BB962C8B-B14F-4D97-AF65-F5344CB8AC3E}">
        <p14:creationId xmlns:p14="http://schemas.microsoft.com/office/powerpoint/2010/main" val="2625396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1443841"/>
            <a:ext cx="6553200" cy="4893647"/>
          </a:xfrm>
          <a:prstGeom prst="rect">
            <a:avLst/>
          </a:prstGeom>
        </p:spPr>
        <p:txBody>
          <a:bodyPr wrap="square">
            <a:spAutoFit/>
          </a:bodyPr>
          <a:lstStyle/>
          <a:p>
            <a:pPr algn="r"/>
            <a:r>
              <a:rPr lang="ar-IQ" sz="2400" b="1" dirty="0"/>
              <a:t>وهذا يعني أيضا انه في ظل تطبيقات أسلوب اللامركزية الإدارية الإقليمية يتواجد في الدولة أشخاص عامة متعددة إقليمية كالمحافظات والمدن والقرى أو مرفقيه كالمؤسسات او الهيئات العامة ، بينما لا يوجد في الدولة ذات النظام المركزي سوى شخص عام واحد هو شخص الدولة . </a:t>
            </a:r>
          </a:p>
          <a:p>
            <a:pPr algn="r"/>
            <a:r>
              <a:rPr lang="ar-IQ" sz="2400" b="1" dirty="0"/>
              <a:t>وتعتبر الأشخاص الإدارية كلها سلطات إدارية تتمتع بالمزايا والحقوق التي تتمتع بها السلطة الإدارية في كل دولة . ويجب ملاحظة إن تعدد السلطات الإدارية لا يستلزم ان تكون هذه السلطات متساوية في الدرجة والاختصاص . لأن المبادئ العامة للتنظيم الإداري تقضي بوجوب ترتيب المصالح ذات الأهمية القصوى وهي المصالح الوطنية ثم يأتي بعدها في ترتيب الأهمية المصالح المحلية المختلفة ، وهذا يقتضي ان ترتب السلطات الادارية في كل دولة في درجات وتحدد لكل درجة </a:t>
            </a:r>
            <a:r>
              <a:rPr lang="ar-IQ" sz="2400" b="1" dirty="0" smtClean="0"/>
              <a:t>اختصاصاتها</a:t>
            </a:r>
            <a:r>
              <a:rPr lang="ar-IQ" dirty="0" smtClean="0"/>
              <a:t>.</a:t>
            </a:r>
            <a:endParaRPr lang="ar-IQ" dirty="0"/>
          </a:p>
        </p:txBody>
      </p:sp>
    </p:spTree>
    <p:extLst>
      <p:ext uri="{BB962C8B-B14F-4D97-AF65-F5344CB8AC3E}">
        <p14:creationId xmlns:p14="http://schemas.microsoft.com/office/powerpoint/2010/main" val="140139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1720840"/>
            <a:ext cx="6858000" cy="4431983"/>
          </a:xfrm>
          <a:prstGeom prst="rect">
            <a:avLst/>
          </a:prstGeom>
        </p:spPr>
        <p:txBody>
          <a:bodyPr wrap="square">
            <a:spAutoFit/>
          </a:bodyPr>
          <a:lstStyle/>
          <a:p>
            <a:pPr algn="r"/>
            <a:r>
              <a:rPr lang="ar-IQ" sz="2400" b="1" dirty="0"/>
              <a:t>ولابد من القول إن  اللامركزية الإدارية الإقليمية ، لا تعتبر هدفا في حد ذاتها وإنما هي فلسفة وأداة تنموية ، تمكن المواطنين من المشاركة في صنع واتخاذ القرارات المتعلقة بتنمية مجتمعاتهم بما يحقق مصالحهم . فاللامركزية بأنواعها معنية بنقل السلطات والصلاحيات من المستويات المركزية الأعلى إلى المستويات المحلية الأدنى .</a:t>
            </a:r>
          </a:p>
          <a:p>
            <a:pPr algn="r"/>
            <a:r>
              <a:rPr lang="ar-IQ" sz="2400" b="1" dirty="0"/>
              <a:t>إن اللامركزية الإدارية الإقليمية تشير إلى تنظيم الجهاز الإداري  على أساس تعدد الأجهزة الإدارية على أساس إقليمي، وذلك بإنشاء جهاز إداري أو شخص معنوي عام للإقليم يتخصص في شؤون الإقليم فيصبح أكثر اتصالاً ومعرفة بحاجات الإقليم من الحكومة المركزية ويكون للشخص الإداري اللامركزي اختصاص </a:t>
            </a:r>
            <a:r>
              <a:rPr lang="ar-IQ" sz="2400" b="1" dirty="0" smtClean="0"/>
              <a:t>عام بالنسبة </a:t>
            </a:r>
            <a:r>
              <a:rPr lang="ar-IQ" b="1" dirty="0" smtClean="0"/>
              <a:t>ل</a:t>
            </a:r>
            <a:endParaRPr lang="ar-IQ" b="1" dirty="0"/>
          </a:p>
        </p:txBody>
      </p:sp>
    </p:spTree>
    <p:extLst>
      <p:ext uri="{BB962C8B-B14F-4D97-AF65-F5344CB8AC3E}">
        <p14:creationId xmlns:p14="http://schemas.microsoft.com/office/powerpoint/2010/main" val="36746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0" y="1028343"/>
            <a:ext cx="6705600" cy="4401205"/>
          </a:xfrm>
          <a:prstGeom prst="rect">
            <a:avLst/>
          </a:prstGeom>
        </p:spPr>
        <p:txBody>
          <a:bodyPr wrap="square">
            <a:spAutoFit/>
          </a:bodyPr>
          <a:lstStyle/>
          <a:p>
            <a:pPr algn="r"/>
            <a:r>
              <a:rPr lang="ar-IQ" sz="2000" b="1" dirty="0"/>
              <a:t>وتعطي اللامركزية للأقاليم أو الوحدات المكونة للدولة صلاحية البت في كثير من الشؤون الإدارية وتسلم بحق هذه الأقاليم أجهزة محلية لتأمين المصالح الإقليمية وبالتالي تسلم بوجود مصالح محلية مختلفة عن المصالح الوطنية كما إنه تعطي للسلطات المحلية الشخصية المعنوية والاستقلال الإداري والمالي تحت إشراف ومراقبة السلطة المركزية . </a:t>
            </a:r>
          </a:p>
          <a:p>
            <a:pPr algn="r"/>
            <a:r>
              <a:rPr lang="ar-IQ" sz="2000" b="1" dirty="0"/>
              <a:t>وتتأثر اللامركزية الإدارية الإقليمية بالعوامل </a:t>
            </a:r>
            <a:r>
              <a:rPr lang="ar-IQ" sz="2000" b="1" dirty="0" smtClean="0"/>
              <a:t>الآتية: </a:t>
            </a:r>
            <a:endParaRPr lang="ar-IQ" sz="2000" b="1" dirty="0"/>
          </a:p>
          <a:p>
            <a:pPr algn="r"/>
            <a:r>
              <a:rPr lang="ar-IQ" sz="2000" b="1" dirty="0"/>
              <a:t> أ-طبيعة الفلسفة التي يؤمن بها النظام السياسي في الدولة ، فالفلسفة الشمولية أو التوليتارية أو الديكتاتورية  تفضل الأخذ بأسلوب الإدارة المركزية ، بينما الفلسفة الديمقراطية تفضل الأخذ بأسلوب الإدارة اللامركزية ، وكلما كان التطبيق الديمقراطي أوسع كلما اتسع نطاق اللامركزية الإدارية الإقليمية في الدولة .</a:t>
            </a:r>
          </a:p>
          <a:p>
            <a:pPr algn="r"/>
            <a:r>
              <a:rPr lang="ar-IQ" sz="2000" b="1" dirty="0"/>
              <a:t>ب-طبيعة التنوع القومي والديني والطائفي في الدولة ، فكلما كانت الدولة متنوعة قومياً كلما اتجهت نحو الأخذ  بأسلوب الإدارة المركزية ، في النظم الديمقراطية بطبيعة الحال . ويتضمن ذلك الاتجاه معالجات تهدف إلى تعزيز وحدة الدولة </a:t>
            </a:r>
          </a:p>
        </p:txBody>
      </p:sp>
    </p:spTree>
    <p:extLst>
      <p:ext uri="{BB962C8B-B14F-4D97-AF65-F5344CB8AC3E}">
        <p14:creationId xmlns:p14="http://schemas.microsoft.com/office/powerpoint/2010/main" val="330959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889844"/>
            <a:ext cx="7010400" cy="4093428"/>
          </a:xfrm>
          <a:prstGeom prst="rect">
            <a:avLst/>
          </a:prstGeom>
        </p:spPr>
        <p:txBody>
          <a:bodyPr wrap="square">
            <a:spAutoFit/>
          </a:bodyPr>
          <a:lstStyle/>
          <a:p>
            <a:pPr algn="r"/>
            <a:r>
              <a:rPr lang="ar-IQ" sz="2000" b="1" dirty="0"/>
              <a:t>وينتج من الممارسات الديمقراطية  وفي مقدمتها وسيلة الانتخاب ، فوائد عديدة لعلها أن يكون للناخب قدرة على انتخاب الأفضل من الأشخاص لتمثيله في البرلمان الوطني بعدما تزايدت خبرتهم من جراء انتخاب أعضاء المجالس المحلية ، كما إن رئيس وأعضاء المجالس المحلية المنتخبة مهيئون ليكونوا  نواباً أكفاء في السلطة التشريعية الوطنية في الدولة بعدما صارت لهم خبرات متصاعدة  في تجربتهم في إدارة الشؤون المحلية </a:t>
            </a:r>
            <a:r>
              <a:rPr lang="ar-IQ" sz="2000" b="1" dirty="0" smtClean="0"/>
              <a:t>العامة. </a:t>
            </a:r>
            <a:endParaRPr lang="ar-IQ" sz="2000" b="1" dirty="0"/>
          </a:p>
          <a:p>
            <a:pPr algn="r"/>
            <a:r>
              <a:rPr lang="ar-IQ" sz="2000" b="1" dirty="0"/>
              <a:t>	وان إشراف المواطنين من خلال أساليب الديمقراطية في إدارة شؤونهم المحلية يدربهم على أصول العمل السياسي ، فضلا عن إبراز دور العناصر القيادية المحلية وتنميتها وتدريبها على تحمل المسؤوليات ، وبذلك يسهم الأسلوب الديمقراطي بتوسيع قاعدة الكوادر السياسية القادرة على أداء </a:t>
            </a:r>
            <a:r>
              <a:rPr lang="ar-IQ" sz="2000" b="1" dirty="0" smtClean="0"/>
              <a:t>المسؤولياعلى </a:t>
            </a:r>
            <a:r>
              <a:rPr lang="ar-IQ" sz="2000" b="1" dirty="0"/>
              <a:t>المستويات الوطنية والمحلية على حد </a:t>
            </a:r>
            <a:r>
              <a:rPr lang="ar-IQ" sz="2000" b="1" dirty="0" smtClean="0"/>
              <a:t>سواء.</a:t>
            </a:r>
            <a:endParaRPr lang="ar-IQ" sz="2000" b="1" dirty="0"/>
          </a:p>
          <a:p>
            <a:pPr algn="r"/>
            <a:r>
              <a:rPr lang="ar-IQ" sz="2000" b="1" dirty="0"/>
              <a:t>ومن الجدير بالذكر إن اعتماد أسلوب الإدارة اللامركزية الإقليمية يؤدي إلى منع الإنفراد بالسلطة السياسية في الدولة والاستئثار فيها . </a:t>
            </a:r>
          </a:p>
        </p:txBody>
      </p:sp>
    </p:spTree>
    <p:extLst>
      <p:ext uri="{BB962C8B-B14F-4D97-AF65-F5344CB8AC3E}">
        <p14:creationId xmlns:p14="http://schemas.microsoft.com/office/powerpoint/2010/main" val="732147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311</TotalTime>
  <Words>625</Words>
  <Application>Microsoft Office PowerPoint</Application>
  <PresentationFormat>عرض على الشاشة (3:4)‏</PresentationFormat>
  <Paragraphs>26</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Adjacency</vt:lpstr>
      <vt:lpstr>الأدارة المحلية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المحلي</dc:title>
  <dc:creator>Racha Nasreddine</dc:creator>
  <cp:lastModifiedBy>zero one</cp:lastModifiedBy>
  <cp:revision>30</cp:revision>
  <dcterms:created xsi:type="dcterms:W3CDTF">2014-04-16T13:50:01Z</dcterms:created>
  <dcterms:modified xsi:type="dcterms:W3CDTF">2019-12-24T13:24:52Z</dcterms:modified>
</cp:coreProperties>
</file>